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0"/>
  </p:notesMasterIdLst>
  <p:sldIdLst>
    <p:sldId id="266" r:id="rId2"/>
    <p:sldId id="292" r:id="rId3"/>
    <p:sldId id="267" r:id="rId4"/>
    <p:sldId id="268" r:id="rId5"/>
    <p:sldId id="271" r:id="rId6"/>
    <p:sldId id="305" r:id="rId7"/>
    <p:sldId id="283" r:id="rId8"/>
    <p:sldId id="306" r:id="rId9"/>
    <p:sldId id="270" r:id="rId10"/>
    <p:sldId id="293" r:id="rId11"/>
    <p:sldId id="294" r:id="rId12"/>
    <p:sldId id="295" r:id="rId13"/>
    <p:sldId id="298" r:id="rId14"/>
    <p:sldId id="297" r:id="rId15"/>
    <p:sldId id="275" r:id="rId16"/>
    <p:sldId id="273" r:id="rId17"/>
    <p:sldId id="299" r:id="rId18"/>
    <p:sldId id="304"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00"/>
    <a:srgbClr val="00CC00"/>
    <a:srgbClr val="000000"/>
    <a:srgbClr val="99FF99"/>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4" autoAdjust="0"/>
    <p:restoredTop sz="88493" autoAdjust="0"/>
  </p:normalViewPr>
  <p:slideViewPr>
    <p:cSldViewPr>
      <p:cViewPr>
        <p:scale>
          <a:sx n="73" d="100"/>
          <a:sy n="73" d="100"/>
        </p:scale>
        <p:origin x="-9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FD736C3-198B-470C-BEE9-8B22E7958945}" type="datetimeFigureOut">
              <a:rPr lang="ru-RU"/>
              <a:pPr>
                <a:defRPr/>
              </a:pPr>
              <a:t>12.11.2015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45ED9C9-1BDD-4292-8A4C-E6C5B67D012D}" type="slidenum">
              <a:rPr lang="ru-RU"/>
              <a:pPr>
                <a:defRPr/>
              </a:pPr>
              <a:t>‹#›</a:t>
            </a:fld>
            <a:endParaRPr lang="ru-RU"/>
          </a:p>
        </p:txBody>
      </p:sp>
    </p:spTree>
    <p:extLst>
      <p:ext uri="{BB962C8B-B14F-4D97-AF65-F5344CB8AC3E}">
        <p14:creationId xmlns:p14="http://schemas.microsoft.com/office/powerpoint/2010/main" val="2109963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Образ слайда 1"/>
          <p:cNvSpPr>
            <a:spLocks noGrp="1" noRot="1" noChangeAspect="1" noTextEdit="1"/>
          </p:cNvSpPr>
          <p:nvPr>
            <p:ph type="sldImg"/>
          </p:nvPr>
        </p:nvSpPr>
        <p:spPr bwMode="auto">
          <a:noFill/>
          <a:ln>
            <a:solidFill>
              <a:srgbClr val="000000"/>
            </a:solidFill>
            <a:miter lim="800000"/>
            <a:headEnd/>
            <a:tailEnd/>
          </a:ln>
        </p:spPr>
      </p:sp>
      <p:sp>
        <p:nvSpPr>
          <p:cNvPr id="11266" name="Заметки 2"/>
          <p:cNvSpPr>
            <a:spLocks noGrp="1"/>
          </p:cNvSpPr>
          <p:nvPr>
            <p:ph type="body" idx="1"/>
          </p:nvPr>
        </p:nvSpPr>
        <p:spPr bwMode="auto">
          <a:noFill/>
        </p:spPr>
        <p:txBody>
          <a:bodyPr/>
          <a:lstStyle/>
          <a:p>
            <a:pPr eaLnBrk="1" hangingPunct="1">
              <a:spcBef>
                <a:spcPct val="0"/>
              </a:spcBef>
            </a:pPr>
            <a:endParaRPr lang="ru-RU" smtClean="0">
              <a:cs typeface="Arial" charset="0"/>
            </a:endParaRPr>
          </a:p>
        </p:txBody>
      </p:sp>
      <p:sp>
        <p:nvSpPr>
          <p:cNvPr id="112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983B3-B426-4EE4-B0FE-905663415626}" type="slidenum">
              <a:rPr lang="ru-RU" smtClean="0"/>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492896"/>
            <a:ext cx="8424088" cy="1080000"/>
          </a:xfrm>
        </p:spPr>
        <p:txBody>
          <a:bodyPr/>
          <a:lstStyle>
            <a:lvl1pPr>
              <a:defRPr sz="6600" b="0">
                <a:solidFill>
                  <a:srgbClr val="006600"/>
                </a:solidFill>
                <a:effectLst>
                  <a:outerShdw blurRad="38100" dist="38100" dir="2700000" algn="tl">
                    <a:srgbClr val="000000">
                      <a:alpha val="43137"/>
                    </a:srgbClr>
                  </a:outerShdw>
                </a:effectLst>
                <a:latin typeface="Antikvar" pitchFamily="34" charset="0"/>
                <a:ea typeface="Arial Unicode MS" pitchFamily="34" charset="-128"/>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407180" y="3537012"/>
            <a:ext cx="6400800" cy="720000"/>
          </a:xfrm>
        </p:spPr>
        <p:txBody>
          <a:bodyPr/>
          <a:lstStyle>
            <a:lvl1pPr marL="0" indent="0" algn="ctr">
              <a:buNone/>
              <a:defRPr sz="3600" i="0">
                <a:solidFill>
                  <a:srgbClr val="006600"/>
                </a:solidFill>
                <a:effectLst>
                  <a:outerShdw blurRad="38100" dist="38100" dir="2700000" algn="tl">
                    <a:srgbClr val="000000">
                      <a:alpha val="43137"/>
                    </a:srgbClr>
                  </a:outerShdw>
                </a:effectLst>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360000">
              <a:buSzPct val="100000"/>
              <a:buFont typeface="Wingdings 2" pitchFamily="18" charset="2"/>
              <a:buChar char="·"/>
              <a:defRPr>
                <a:solidFill>
                  <a:srgbClr val="006600"/>
                </a:solidFill>
                <a:latin typeface="Book Antiqua" pitchFamily="18" charset="0"/>
              </a:defRPr>
            </a:lvl1pPr>
            <a:lvl2pPr marL="360000" indent="252000">
              <a:buSzPct val="100000"/>
              <a:buFont typeface="Wingdings" pitchFamily="2" charset="2"/>
              <a:buChar char="§"/>
              <a:defRPr>
                <a:solidFill>
                  <a:srgbClr val="006600"/>
                </a:solidFill>
                <a:latin typeface="Book Antiqua" pitchFamily="18" charset="0"/>
              </a:defRPr>
            </a:lvl2pPr>
            <a:lvl3pPr marL="720000" indent="180000">
              <a:buSzPct val="100000"/>
              <a:buFont typeface="Arial" pitchFamily="34" charset="0"/>
              <a:buChar char="•"/>
              <a:defRPr>
                <a:solidFill>
                  <a:srgbClr val="006600"/>
                </a:solidFill>
                <a:latin typeface="Book Antiqua" pitchFamily="18" charset="0"/>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3" name="Содержимое 2"/>
          <p:cNvSpPr>
            <a:spLocks noGrp="1"/>
          </p:cNvSpPr>
          <p:nvPr>
            <p:ph idx="1"/>
          </p:nvPr>
        </p:nvSpPr>
        <p:spPr>
          <a:xfrm>
            <a:off x="1295831" y="1593342"/>
            <a:ext cx="7560000" cy="4860000"/>
          </a:xfrm>
        </p:spPr>
        <p:txBody>
          <a:bodyPr/>
          <a:lstStyle>
            <a:lvl1pPr marL="0" indent="360000">
              <a:buFont typeface="Wingdings 2" pitchFamily="18" charset="2"/>
              <a:buChar char="·"/>
              <a:defRPr>
                <a:solidFill>
                  <a:srgbClr val="006600"/>
                </a:solidFill>
                <a:latin typeface="Book Antiqua" pitchFamily="18" charset="0"/>
              </a:defRPr>
            </a:lvl1pPr>
            <a:lvl2pPr marL="540000" indent="-252000">
              <a:buFont typeface="Wingdings" pitchFamily="2" charset="2"/>
              <a:buChar char="§"/>
              <a:defRPr>
                <a:solidFill>
                  <a:srgbClr val="006600"/>
                </a:solidFill>
                <a:latin typeface="Book Antiqua" pitchFamily="18" charset="0"/>
              </a:defRPr>
            </a:lvl2pPr>
            <a:lvl3pPr marL="720000" indent="180000">
              <a:defRPr>
                <a:solidFill>
                  <a:srgbClr val="006600"/>
                </a:solidFill>
                <a:latin typeface="Book Antiqua" pitchFamily="18" charset="0"/>
              </a:defRPr>
            </a:lvl3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baseline="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0">
              <a:buNone/>
              <a:defRPr>
                <a:solidFill>
                  <a:srgbClr val="006600"/>
                </a:solidFill>
                <a:latin typeface="Book Antiqua" pitchFamily="18" charset="0"/>
              </a:defRPr>
            </a:lvl1pPr>
            <a:lvl2pPr marL="108000" indent="0">
              <a:buNone/>
              <a:defRPr/>
            </a:lvl2pPr>
            <a:lvl3pPr marL="108000" indent="0">
              <a:buNone/>
              <a:defRPr/>
            </a:lvl3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360000">
              <a:buSzPct val="100000"/>
              <a:buFont typeface="Wingdings 2" pitchFamily="18" charset="2"/>
              <a:buChar char="·"/>
              <a:defRPr>
                <a:solidFill>
                  <a:srgbClr val="006600"/>
                </a:solidFill>
                <a:latin typeface="Book Antiqua" pitchFamily="18" charset="0"/>
              </a:defRPr>
            </a:lvl1pPr>
            <a:lvl2pPr marL="360000" indent="252000">
              <a:buSzPct val="100000"/>
              <a:buFont typeface="Wingdings" pitchFamily="2" charset="2"/>
              <a:buChar char="§"/>
              <a:defRPr>
                <a:solidFill>
                  <a:srgbClr val="006600"/>
                </a:solidFill>
                <a:latin typeface="Book Antiqua" pitchFamily="18" charset="0"/>
              </a:defRPr>
            </a:lvl2pPr>
            <a:lvl3pPr marL="720000" indent="180000">
              <a:buSzPct val="100000"/>
              <a:buFont typeface="Arial" pitchFamily="34" charset="0"/>
              <a:buChar char="•"/>
              <a:defRPr>
                <a:solidFill>
                  <a:srgbClr val="006600"/>
                </a:solidFill>
                <a:latin typeface="Book Antiqua" pitchFamily="18" charset="0"/>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1296476" y="1592796"/>
            <a:ext cx="3600000" cy="4860000"/>
          </a:xfrm>
        </p:spPr>
        <p:txBody>
          <a:bodyPr/>
          <a:lstStyle>
            <a:lvl1pPr>
              <a:buFont typeface="Wingdings 2" pitchFamily="18" charset="2"/>
              <a:buChar char="·"/>
              <a:defRPr sz="2800">
                <a:solidFill>
                  <a:srgbClr val="006600"/>
                </a:solidFill>
                <a:latin typeface="Book Antiqua" pitchFamily="18" charset="0"/>
              </a:defRPr>
            </a:lvl1pPr>
            <a:lvl2pPr>
              <a:buFont typeface="Wingdings" pitchFamily="2" charset="2"/>
              <a:buChar char="§"/>
              <a:defRPr sz="2400">
                <a:solidFill>
                  <a:srgbClr val="006600"/>
                </a:solidFill>
                <a:latin typeface="Book Antiqua" pitchFamily="18" charset="0"/>
              </a:defRPr>
            </a:lvl2pPr>
            <a:lvl3pPr>
              <a:defRPr sz="2000">
                <a:solidFill>
                  <a:srgbClr val="006600"/>
                </a:solidFill>
                <a:latin typeface="Book Antiqua" pitchFamily="18" charset="0"/>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4" name="Содержимое 3"/>
          <p:cNvSpPr>
            <a:spLocks noGrp="1"/>
          </p:cNvSpPr>
          <p:nvPr>
            <p:ph sz="half" idx="2"/>
          </p:nvPr>
        </p:nvSpPr>
        <p:spPr>
          <a:xfrm>
            <a:off x="5256476" y="1592796"/>
            <a:ext cx="3600000" cy="4860000"/>
          </a:xfrm>
        </p:spPr>
        <p:txBody>
          <a:bodyPr/>
          <a:lstStyle>
            <a:lvl1pPr>
              <a:buFont typeface="Wingdings 2" pitchFamily="18" charset="2"/>
              <a:buChar char="·"/>
              <a:defRPr sz="2800">
                <a:solidFill>
                  <a:srgbClr val="006600"/>
                </a:solidFill>
                <a:latin typeface="Book Antiqua" pitchFamily="18" charset="0"/>
              </a:defRPr>
            </a:lvl1pPr>
            <a:lvl2pPr>
              <a:buFont typeface="Wingdings" pitchFamily="2" charset="2"/>
              <a:buChar char="§"/>
              <a:defRPr sz="2400">
                <a:solidFill>
                  <a:srgbClr val="006600"/>
                </a:solidFill>
                <a:latin typeface="Book Antiqua" pitchFamily="18" charset="0"/>
              </a:defRPr>
            </a:lvl2pPr>
            <a:lvl3pPr>
              <a:defRPr sz="2000">
                <a:solidFill>
                  <a:srgbClr val="006600"/>
                </a:solidFill>
                <a:latin typeface="Book Antiqua" pitchFamily="18" charset="0"/>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baseline="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0">
              <a:buNone/>
              <a:defRPr>
                <a:solidFill>
                  <a:srgbClr val="006600"/>
                </a:solidFill>
                <a:latin typeface="Book Antiqua" pitchFamily="18" charset="0"/>
              </a:defRPr>
            </a:lvl1pPr>
            <a:lvl2pPr marL="108000" indent="0">
              <a:buNone/>
              <a:defRPr/>
            </a:lvl2pPr>
            <a:lvl3pPr marL="108000" indent="0">
              <a:buNone/>
              <a:defRPr/>
            </a:lvl3pPr>
          </a:lstStyle>
          <a:p>
            <a:pPr lvl="0"/>
            <a:r>
              <a:rPr lang="ru-RU" smtClean="0"/>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360000">
              <a:buSzPct val="100000"/>
              <a:buFont typeface="Wingdings 2" pitchFamily="18" charset="2"/>
              <a:buChar char="·"/>
              <a:defRPr>
                <a:solidFill>
                  <a:srgbClr val="006600"/>
                </a:solidFill>
                <a:latin typeface="Book Antiqua" pitchFamily="18" charset="0"/>
              </a:defRPr>
            </a:lvl1pPr>
            <a:lvl2pPr marL="360000" indent="252000">
              <a:buSzPct val="100000"/>
              <a:buFont typeface="Wingdings" pitchFamily="2" charset="2"/>
              <a:buChar char="§"/>
              <a:defRPr>
                <a:solidFill>
                  <a:srgbClr val="006600"/>
                </a:solidFill>
                <a:latin typeface="Book Antiqua" pitchFamily="18" charset="0"/>
              </a:defRPr>
            </a:lvl2pPr>
            <a:lvl3pPr marL="720000" indent="180000">
              <a:buSzPct val="100000"/>
              <a:buFont typeface="Arial" pitchFamily="34" charset="0"/>
              <a:buChar char="•"/>
              <a:defRPr>
                <a:solidFill>
                  <a:srgbClr val="006600"/>
                </a:solidFill>
                <a:latin typeface="Book Antiqua" pitchFamily="18" charset="0"/>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baseline="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0">
              <a:buNone/>
              <a:defRPr>
                <a:solidFill>
                  <a:srgbClr val="006600"/>
                </a:solidFill>
                <a:latin typeface="Book Antiqua" pitchFamily="18" charset="0"/>
              </a:defRPr>
            </a:lvl1pPr>
            <a:lvl2pPr marL="108000" indent="0">
              <a:buNone/>
              <a:defRPr/>
            </a:lvl2pPr>
            <a:lvl3pPr marL="108000" indent="0">
              <a:buNone/>
              <a:defRPr/>
            </a:lvl3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screen"/>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296988" y="296863"/>
            <a:ext cx="7559675"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1296988" y="1631950"/>
            <a:ext cx="7559675" cy="4859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668" r:id="rId9"/>
    <p:sldLayoutId id="2147483669" r:id="rId10"/>
  </p:sldLayoutIdLst>
  <p:txStyles>
    <p:titleStyle>
      <a:lvl1pPr algn="ctr" rtl="0" eaLnBrk="1" fontAlgn="base" hangingPunct="1">
        <a:spcBef>
          <a:spcPct val="0"/>
        </a:spcBef>
        <a:spcAft>
          <a:spcPct val="0"/>
        </a:spcAft>
        <a:defRPr sz="4400" kern="1200">
          <a:solidFill>
            <a:srgbClr val="006600"/>
          </a:solidFill>
          <a:latin typeface="Book Antiqua" pitchFamily="18" charset="0"/>
          <a:ea typeface="+mj-ea"/>
          <a:cs typeface="Arial" pitchFamily="34" charset="0"/>
        </a:defRPr>
      </a:lvl1pPr>
      <a:lvl2pPr algn="ctr" rtl="0" eaLnBrk="1" fontAlgn="base" hangingPunct="1">
        <a:spcBef>
          <a:spcPct val="0"/>
        </a:spcBef>
        <a:spcAft>
          <a:spcPct val="0"/>
        </a:spcAft>
        <a:defRPr sz="4400">
          <a:solidFill>
            <a:srgbClr val="006600"/>
          </a:solidFill>
          <a:latin typeface="Book Antiqua" pitchFamily="18" charset="0"/>
          <a:cs typeface="Arial" charset="0"/>
        </a:defRPr>
      </a:lvl2pPr>
      <a:lvl3pPr algn="ctr" rtl="0" eaLnBrk="1" fontAlgn="base" hangingPunct="1">
        <a:spcBef>
          <a:spcPct val="0"/>
        </a:spcBef>
        <a:spcAft>
          <a:spcPct val="0"/>
        </a:spcAft>
        <a:defRPr sz="4400">
          <a:solidFill>
            <a:srgbClr val="006600"/>
          </a:solidFill>
          <a:latin typeface="Book Antiqua" pitchFamily="18" charset="0"/>
          <a:cs typeface="Arial" charset="0"/>
        </a:defRPr>
      </a:lvl3pPr>
      <a:lvl4pPr algn="ctr" rtl="0" eaLnBrk="1" fontAlgn="base" hangingPunct="1">
        <a:spcBef>
          <a:spcPct val="0"/>
        </a:spcBef>
        <a:spcAft>
          <a:spcPct val="0"/>
        </a:spcAft>
        <a:defRPr sz="4400">
          <a:solidFill>
            <a:srgbClr val="006600"/>
          </a:solidFill>
          <a:latin typeface="Book Antiqua" pitchFamily="18" charset="0"/>
          <a:cs typeface="Arial" charset="0"/>
        </a:defRPr>
      </a:lvl4pPr>
      <a:lvl5pPr algn="ctr" rtl="0" eaLnBrk="1" fontAlgn="base" hangingPunct="1">
        <a:spcBef>
          <a:spcPct val="0"/>
        </a:spcBef>
        <a:spcAft>
          <a:spcPct val="0"/>
        </a:spcAft>
        <a:defRPr sz="4400">
          <a:solidFill>
            <a:srgbClr val="006600"/>
          </a:solidFill>
          <a:latin typeface="Book Antiqua" pitchFamily="18" charset="0"/>
          <a:cs typeface="Arial" charset="0"/>
        </a:defRPr>
      </a:lvl5pPr>
      <a:lvl6pPr marL="457200" algn="ctr" rtl="0" eaLnBrk="1" fontAlgn="base" hangingPunct="1">
        <a:spcBef>
          <a:spcPct val="0"/>
        </a:spcBef>
        <a:spcAft>
          <a:spcPct val="0"/>
        </a:spcAft>
        <a:defRPr sz="4000">
          <a:solidFill>
            <a:srgbClr val="17375E"/>
          </a:solidFill>
          <a:latin typeface="Arial" charset="0"/>
          <a:cs typeface="Arial" charset="0"/>
        </a:defRPr>
      </a:lvl6pPr>
      <a:lvl7pPr marL="914400" algn="ctr" rtl="0" eaLnBrk="1" fontAlgn="base" hangingPunct="1">
        <a:spcBef>
          <a:spcPct val="0"/>
        </a:spcBef>
        <a:spcAft>
          <a:spcPct val="0"/>
        </a:spcAft>
        <a:defRPr sz="4000">
          <a:solidFill>
            <a:srgbClr val="17375E"/>
          </a:solidFill>
          <a:latin typeface="Arial" charset="0"/>
          <a:cs typeface="Arial" charset="0"/>
        </a:defRPr>
      </a:lvl7pPr>
      <a:lvl8pPr marL="1371600" algn="ctr" rtl="0" eaLnBrk="1" fontAlgn="base" hangingPunct="1">
        <a:spcBef>
          <a:spcPct val="0"/>
        </a:spcBef>
        <a:spcAft>
          <a:spcPct val="0"/>
        </a:spcAft>
        <a:defRPr sz="4000">
          <a:solidFill>
            <a:srgbClr val="17375E"/>
          </a:solidFill>
          <a:latin typeface="Arial" charset="0"/>
          <a:cs typeface="Arial" charset="0"/>
        </a:defRPr>
      </a:lvl8pPr>
      <a:lvl9pPr marL="1828800" algn="ctr" rtl="0" eaLnBrk="1" fontAlgn="base" hangingPunct="1">
        <a:spcBef>
          <a:spcPct val="0"/>
        </a:spcBef>
        <a:spcAft>
          <a:spcPct val="0"/>
        </a:spcAft>
        <a:defRPr sz="4000">
          <a:solidFill>
            <a:srgbClr val="17375E"/>
          </a:solidFill>
          <a:latin typeface="Arial" charset="0"/>
          <a:cs typeface="Arial" charset="0"/>
        </a:defRPr>
      </a:lvl9pPr>
    </p:titleStyle>
    <p:bodyStyle>
      <a:lvl1pPr indent="358775" algn="l" rtl="0" eaLnBrk="1" fontAlgn="base" hangingPunct="1">
        <a:spcBef>
          <a:spcPct val="20000"/>
        </a:spcBef>
        <a:spcAft>
          <a:spcPct val="0"/>
        </a:spcAft>
        <a:buFont typeface="Wingdings 2" pitchFamily="18" charset="2"/>
        <a:buChar char="·"/>
        <a:defRPr sz="2800" kern="1200">
          <a:solidFill>
            <a:srgbClr val="006600"/>
          </a:solidFill>
          <a:latin typeface="Book Antiqua" pitchFamily="18" charset="0"/>
          <a:ea typeface="+mn-ea"/>
          <a:cs typeface="Arial" pitchFamily="34" charset="0"/>
        </a:defRPr>
      </a:lvl1pPr>
      <a:lvl2pPr marL="358775" indent="250825" algn="l" rtl="0" eaLnBrk="1" fontAlgn="base" hangingPunct="1">
        <a:spcBef>
          <a:spcPct val="20000"/>
        </a:spcBef>
        <a:spcAft>
          <a:spcPct val="0"/>
        </a:spcAft>
        <a:buFont typeface="Wingdings" pitchFamily="2" charset="2"/>
        <a:buChar char="§"/>
        <a:defRPr sz="2400" kern="1200">
          <a:solidFill>
            <a:srgbClr val="006600"/>
          </a:solidFill>
          <a:latin typeface="Book Antiqua" pitchFamily="18" charset="0"/>
          <a:ea typeface="+mn-ea"/>
          <a:cs typeface="Arial" pitchFamily="34" charset="0"/>
        </a:defRPr>
      </a:lvl2pPr>
      <a:lvl3pPr marL="719138" indent="179388" algn="l" rtl="0" eaLnBrk="1" fontAlgn="base" hangingPunct="1">
        <a:spcBef>
          <a:spcPct val="20000"/>
        </a:spcBef>
        <a:spcAft>
          <a:spcPct val="0"/>
        </a:spcAft>
        <a:buFont typeface="Arial" charset="0"/>
        <a:buChar char="•"/>
        <a:defRPr sz="2000" kern="1200">
          <a:solidFill>
            <a:srgbClr val="006600"/>
          </a:solidFill>
          <a:latin typeface="Book Antiqua" pitchFamily="18"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395288" y="2168525"/>
            <a:ext cx="8389937" cy="2520950"/>
          </a:xfrm>
        </p:spPr>
        <p:txBody>
          <a:bodyPr>
            <a:noAutofit/>
          </a:bodyPr>
          <a:lstStyle/>
          <a:p>
            <a:pPr>
              <a:defRPr/>
            </a:pPr>
            <a:r>
              <a:rPr lang="ru-RU" sz="3200" b="1" i="1" dirty="0" smtClean="0"/>
              <a:t>/</a:t>
            </a:r>
            <a:r>
              <a:rPr lang="ru-RU" sz="3200" b="1" i="1" dirty="0" smtClean="0"/>
              <a:t>ХУДОЖЕСТВЕННО - </a:t>
            </a:r>
            <a:r>
              <a:rPr lang="ru-RU" sz="3200" b="1" i="1" dirty="0" err="1" smtClean="0"/>
              <a:t>ЭСТЕТИЧЕСКО</a:t>
            </a:r>
            <a:r>
              <a:rPr lang="ru-RU" sz="4000" b="1" i="1" dirty="0" err="1" smtClean="0"/>
              <a:t>м</a:t>
            </a:r>
            <a:r>
              <a:rPr lang="ru-RU" sz="4000" b="1" i="1" dirty="0" smtClean="0"/>
              <a:t/>
            </a:r>
            <a:br>
              <a:rPr lang="ru-RU" sz="4000" b="1" i="1" dirty="0" smtClean="0"/>
            </a:br>
            <a:r>
              <a:rPr lang="ru-RU" sz="3200" b="1" i="1" dirty="0" smtClean="0"/>
              <a:t>РАЗВИТИЕ ДЕТЕЙ В СТАРШЕЙ «А» ГРУППЕ</a:t>
            </a:r>
            <a:br>
              <a:rPr lang="ru-RU" sz="3200" b="1" i="1" dirty="0" smtClean="0"/>
            </a:br>
            <a:endParaRPr lang="ru-RU" sz="3200" b="1" i="1" dirty="0"/>
          </a:p>
        </p:txBody>
      </p:sp>
      <p:sp>
        <p:nvSpPr>
          <p:cNvPr id="8" name="Подзаголовок 7"/>
          <p:cNvSpPr>
            <a:spLocks noGrp="1"/>
          </p:cNvSpPr>
          <p:nvPr>
            <p:ph type="subTitle" idx="1"/>
          </p:nvPr>
        </p:nvSpPr>
        <p:spPr>
          <a:xfrm>
            <a:off x="3563938" y="5877272"/>
            <a:ext cx="5580062" cy="980728"/>
          </a:xfrm>
        </p:spPr>
        <p:txBody>
          <a:bodyPr/>
          <a:lstStyle/>
          <a:p>
            <a:pPr algn="l"/>
            <a:r>
              <a:rPr lang="ru-RU" sz="2400" dirty="0" smtClean="0">
                <a:effectLst>
                  <a:outerShdw blurRad="38100" dist="38100" dir="2700000" algn="tl">
                    <a:srgbClr val="C0C0C0"/>
                  </a:outerShdw>
                </a:effectLst>
                <a:latin typeface="Times New Roman" pitchFamily="18" charset="0"/>
                <a:cs typeface="Times New Roman" pitchFamily="18" charset="0"/>
              </a:rPr>
              <a:t>Выполнила воспитатель старшей «А» группы Гнатенко Елена Владимировна</a:t>
            </a:r>
          </a:p>
          <a:p>
            <a:endParaRPr lang="ru-RU" dirty="0" smtClean="0">
              <a:effectLst>
                <a:outerShdw blurRad="38100" dist="38100" dir="2700000" algn="tl">
                  <a:srgbClr val="C0C0C0"/>
                </a:outerShdw>
              </a:effectLst>
              <a:cs typeface="Arial" charset="0"/>
            </a:endParaRPr>
          </a:p>
        </p:txBody>
      </p:sp>
      <p:sp>
        <p:nvSpPr>
          <p:cNvPr id="9219" name="TextBox 8"/>
          <p:cNvSpPr txBox="1">
            <a:spLocks noChangeArrowheads="1"/>
          </p:cNvSpPr>
          <p:nvPr/>
        </p:nvSpPr>
        <p:spPr bwMode="auto">
          <a:xfrm>
            <a:off x="1835150" y="441325"/>
            <a:ext cx="6596063" cy="369332"/>
          </a:xfrm>
          <a:prstGeom prst="rect">
            <a:avLst/>
          </a:prstGeom>
          <a:noFill/>
          <a:ln w="9525">
            <a:noFill/>
            <a:miter lim="800000"/>
            <a:headEnd/>
            <a:tailEnd/>
          </a:ln>
        </p:spPr>
        <p:txBody>
          <a:bodyPr>
            <a:spAutoFit/>
          </a:bodyPr>
          <a:lstStyle/>
          <a:p>
            <a:pPr algn="ctr"/>
            <a:r>
              <a:rPr lang="ru-RU" dirty="0" smtClean="0">
                <a:solidFill>
                  <a:srgbClr val="336600"/>
                </a:solidFill>
                <a:latin typeface="Times New Roman" pitchFamily="18" charset="0"/>
                <a:cs typeface="Times New Roman" pitchFamily="18" charset="0"/>
              </a:rPr>
              <a:t>МКДОУ «Детский сад №3 общеразвивающего вида </a:t>
            </a:r>
            <a:r>
              <a:rPr lang="ru-RU" dirty="0" err="1" smtClean="0">
                <a:solidFill>
                  <a:srgbClr val="336600"/>
                </a:solidFill>
                <a:latin typeface="Times New Roman" pitchFamily="18" charset="0"/>
                <a:cs typeface="Times New Roman" pitchFamily="18" charset="0"/>
              </a:rPr>
              <a:t>п.Чернь</a:t>
            </a:r>
            <a:r>
              <a:rPr lang="ru-RU" dirty="0" smtClean="0">
                <a:solidFill>
                  <a:srgbClr val="336600"/>
                </a:solidFill>
                <a:latin typeface="Times New Roman" pitchFamily="18" charset="0"/>
                <a:cs typeface="Times New Roman" pitchFamily="18" charset="0"/>
              </a:rPr>
              <a:t>»</a:t>
            </a:r>
            <a:endParaRPr lang="ru-RU" dirty="0">
              <a:solidFill>
                <a:srgbClr val="3366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208997" y="106760"/>
            <a:ext cx="8716963" cy="1015663"/>
          </a:xfrm>
          <a:prstGeom prst="rect">
            <a:avLst/>
          </a:prstGeom>
          <a:noFill/>
          <a:ln w="9525">
            <a:noFill/>
            <a:miter lim="800000"/>
            <a:headEnd/>
            <a:tailEnd/>
          </a:ln>
        </p:spPr>
        <p:txBody>
          <a:bodyPr anchor="ctr">
            <a:spAutoFit/>
          </a:bodyPr>
          <a:lstStyle/>
          <a:p>
            <a:pPr indent="180975" eaLnBrk="0" hangingPunct="0">
              <a:tabLst>
                <a:tab pos="542925" algn="l"/>
              </a:tabLst>
            </a:pPr>
            <a:endParaRPr lang="ru-RU" sz="2000" b="1" dirty="0">
              <a:solidFill>
                <a:srgbClr val="006600"/>
              </a:solidFill>
              <a:latin typeface="Times New Roman" pitchFamily="18" charset="0"/>
              <a:cs typeface="Times New Roman" pitchFamily="18" charset="0"/>
            </a:endParaRPr>
          </a:p>
          <a:p>
            <a:pPr lvl="1" indent="180975" eaLnBrk="0" hangingPunct="0">
              <a:tabLst>
                <a:tab pos="542925" algn="l"/>
              </a:tabLst>
            </a:pPr>
            <a:r>
              <a:rPr lang="ru-RU" sz="2000" b="1" dirty="0" smtClean="0">
                <a:solidFill>
                  <a:srgbClr val="006600"/>
                </a:solidFill>
                <a:latin typeface="Times New Roman" pitchFamily="18" charset="0"/>
                <a:cs typeface="Times New Roman" pitchFamily="18" charset="0"/>
              </a:rPr>
              <a:t>Рисование в нетрадиционной технике с помощью ватных палочек и губке.</a:t>
            </a:r>
            <a:r>
              <a:rPr lang="ru-RU" sz="2000" b="1" dirty="0">
                <a:solidFill>
                  <a:srgbClr val="006600"/>
                </a:solidFill>
                <a:latin typeface="Times New Roman" pitchFamily="18" charset="0"/>
                <a:cs typeface="Times New Roman" pitchFamily="18" charset="0"/>
              </a:rPr>
              <a:t>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135974"/>
            <a:ext cx="3744416" cy="258105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437" y="1135974"/>
            <a:ext cx="3600400" cy="2581058"/>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077072"/>
            <a:ext cx="3800408" cy="2304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0" y="179388"/>
            <a:ext cx="8351838" cy="396875"/>
          </a:xfrm>
          <a:prstGeom prst="rect">
            <a:avLst/>
          </a:prstGeom>
          <a:noFill/>
          <a:ln w="9525">
            <a:noFill/>
            <a:miter lim="800000"/>
            <a:headEnd/>
            <a:tailEnd/>
          </a:ln>
        </p:spPr>
        <p:txBody>
          <a:bodyPr anchor="ctr">
            <a:spAutoFit/>
          </a:bodyPr>
          <a:lstStyle/>
          <a:p>
            <a:pPr indent="180975" algn="ctr" eaLnBrk="0" hangingPunct="0"/>
            <a:r>
              <a:rPr lang="ru-RU" sz="2000" b="1" dirty="0" smtClean="0">
                <a:solidFill>
                  <a:srgbClr val="006600"/>
                </a:solidFill>
                <a:latin typeface="Times New Roman" pitchFamily="18" charset="0"/>
              </a:rPr>
              <a:t>.</a:t>
            </a:r>
            <a:endParaRPr lang="ru-RU" sz="2000" dirty="0">
              <a:solidFill>
                <a:srgbClr val="006600"/>
              </a:solidFill>
            </a:endParaRPr>
          </a:p>
        </p:txBody>
      </p:sp>
      <p:sp>
        <p:nvSpPr>
          <p:cNvPr id="19458" name="Rectangle 4"/>
          <p:cNvSpPr>
            <a:spLocks noChangeArrowheads="1"/>
          </p:cNvSpPr>
          <p:nvPr/>
        </p:nvSpPr>
        <p:spPr bwMode="auto">
          <a:xfrm>
            <a:off x="1871663" y="3194635"/>
            <a:ext cx="4716462" cy="338554"/>
          </a:xfrm>
          <a:prstGeom prst="rect">
            <a:avLst/>
          </a:prstGeom>
          <a:noFill/>
          <a:ln w="9525">
            <a:noFill/>
            <a:miter lim="800000"/>
            <a:headEnd/>
            <a:tailEnd/>
          </a:ln>
        </p:spPr>
        <p:txBody>
          <a:bodyPr anchor="ctr">
            <a:spAutoFit/>
          </a:bodyPr>
          <a:lstStyle/>
          <a:p>
            <a:pPr indent="180975" algn="just" eaLnBrk="0" hangingPunct="0"/>
            <a:r>
              <a:rPr lang="ru-RU" sz="1600" dirty="0" smtClean="0">
                <a:latin typeface="Times New Roman" pitchFamily="18" charset="0"/>
              </a:rPr>
              <a:t> </a:t>
            </a:r>
            <a:endParaRPr lang="ru-RU" sz="1600" dirty="0"/>
          </a:p>
        </p:txBody>
      </p:sp>
      <p:sp>
        <p:nvSpPr>
          <p:cNvPr id="2" name="TextBox 1"/>
          <p:cNvSpPr txBox="1"/>
          <p:nvPr/>
        </p:nvSpPr>
        <p:spPr>
          <a:xfrm>
            <a:off x="1331640" y="692696"/>
            <a:ext cx="6804174" cy="646331"/>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Рисование рисунка и выполнения рисунка в цвете с помощью крупы и красок.</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772815"/>
            <a:ext cx="6372125" cy="4536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692696"/>
            <a:ext cx="3528392" cy="400110"/>
          </a:xfrm>
          <a:prstGeom prst="rect">
            <a:avLst/>
          </a:prstGeom>
          <a:noFill/>
        </p:spPr>
        <p:txBody>
          <a:bodyPr wrap="square" rtlCol="0">
            <a:spAutoFit/>
          </a:bodyPr>
          <a:lstStyle/>
          <a:p>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Пластилина пластика</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078607"/>
            <a:ext cx="3435846" cy="280831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79" y="1078608"/>
            <a:ext cx="3600401" cy="280831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4077072"/>
            <a:ext cx="3435846" cy="266429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79" y="4077072"/>
            <a:ext cx="3600401" cy="2664296"/>
          </a:xfrm>
          <a:prstGeom prst="rect">
            <a:avLst/>
          </a:prstGeom>
        </p:spPr>
      </p:pic>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52941"/>
            <a:ext cx="5472608" cy="646331"/>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Применение  театра в художественно – эстетическом развитии.</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431" y="847016"/>
            <a:ext cx="2397380" cy="239872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055" y="376107"/>
            <a:ext cx="2480168" cy="2620846"/>
          </a:xfrm>
          <a:prstGeom prst="rect">
            <a:avLst/>
          </a:prstGeom>
        </p:spPr>
      </p:pic>
      <p:pic>
        <p:nvPicPr>
          <p:cNvPr id="2050" name="Picture 2" descr="C:\Users\мария\Desktop\фото праздник\Новая папка\IMG_20151112_0914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501008"/>
            <a:ext cx="2301720" cy="3068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мария\Desktop\фото праздник\Новая папка\IMG_20151112_0959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6944" y="3222768"/>
            <a:ext cx="2706221" cy="3608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620688"/>
            <a:ext cx="4608512" cy="369332"/>
          </a:xfrm>
          <a:prstGeom prst="rect">
            <a:avLst/>
          </a:prstGeom>
          <a:noFill/>
        </p:spPr>
        <p:txBody>
          <a:bodyPr wrap="square" rtlCol="0">
            <a:spAutoFit/>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кляксография</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94" y="2924944"/>
            <a:ext cx="4461778" cy="366311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990020"/>
            <a:ext cx="3723878" cy="3015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idx="1"/>
          </p:nvPr>
        </p:nvSpPr>
        <p:spPr>
          <a:xfrm>
            <a:off x="1368425" y="1160463"/>
            <a:ext cx="7559675" cy="684361"/>
          </a:xfrm>
        </p:spPr>
        <p:txBody>
          <a:bodyPr/>
          <a:lstStyle/>
          <a:p>
            <a:pPr indent="358775" eaLnBrk="1" hangingPunct="1">
              <a:lnSpc>
                <a:spcPct val="90000"/>
              </a:lnSpc>
              <a:buFont typeface="Wingdings 2" pitchFamily="18" charset="2"/>
              <a:buNone/>
            </a:pPr>
            <a:r>
              <a:rPr lang="ru-RU" sz="2000" dirty="0" smtClean="0">
                <a:effectLst>
                  <a:outerShdw blurRad="38100" dist="38100" dir="2700000" algn="tl">
                    <a:srgbClr val="C0C0C0"/>
                  </a:outerShdw>
                </a:effectLst>
                <a:latin typeface="Times New Roman" pitchFamily="18" charset="0"/>
                <a:cs typeface="Arial" charset="0"/>
              </a:rPr>
              <a:t>Художественно – эстетическая деятельность в режимных моментах.</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35" y="1844824"/>
            <a:ext cx="3544833" cy="201622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5600" y="1844824"/>
            <a:ext cx="3919364" cy="201622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072102"/>
            <a:ext cx="3399842" cy="2642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мария\Desktop\фото праздник\Новая папка\IMG_20151112_080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652" y="188640"/>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мария\Desktop\фото праздник\Новая папка\IMG_20151112_080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963488"/>
            <a:ext cx="2841780"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мария\Desktop\фото праздник\Новая папка\IMG_20151112_0808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810" y="3091272"/>
            <a:ext cx="2683566" cy="3578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2809" y="0"/>
            <a:ext cx="3238387" cy="923330"/>
          </a:xfrm>
          <a:prstGeom prst="rect">
            <a:avLst/>
          </a:prstGeom>
          <a:noFill/>
        </p:spPr>
        <p:txBody>
          <a:bodyPr>
            <a:spAutoFit/>
          </a:bodyPr>
          <a:lstStyle/>
          <a:p>
            <a:pPr algn="ctr">
              <a:defRPr/>
            </a:pPr>
            <a:r>
              <a:rPr lang="ru-RU"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endPar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p:txBody>
      </p:sp>
      <p:sp>
        <p:nvSpPr>
          <p:cNvPr id="3" name="TextBox 2"/>
          <p:cNvSpPr txBox="1"/>
          <p:nvPr/>
        </p:nvSpPr>
        <p:spPr>
          <a:xfrm>
            <a:off x="1475656" y="923330"/>
            <a:ext cx="6696744" cy="5355312"/>
          </a:xfrm>
          <a:prstGeom prst="rect">
            <a:avLst/>
          </a:prstGeom>
          <a:noFill/>
        </p:spPr>
        <p:txBody>
          <a:bodyPr wrap="square" rtlCol="0">
            <a:spAutoFit/>
          </a:bodyPr>
          <a:lstStyle/>
          <a:p>
            <a:r>
              <a:rPr lang="ru-RU" dirty="0" smtClean="0">
                <a:solidFill>
                  <a:schemeClr val="accent3">
                    <a:lumMod val="50000"/>
                  </a:schemeClr>
                </a:solidFill>
                <a:latin typeface="Times New Roman" panose="02020603050405020304" pitchFamily="18" charset="0"/>
                <a:cs typeface="Times New Roman" panose="02020603050405020304" pitchFamily="18" charset="0"/>
              </a:rPr>
              <a:t>  Опыт </a:t>
            </a:r>
            <a:r>
              <a:rPr lang="ru-RU" dirty="0">
                <a:solidFill>
                  <a:schemeClr val="accent3">
                    <a:lumMod val="50000"/>
                  </a:schemeClr>
                </a:solidFill>
                <a:latin typeface="Times New Roman" panose="02020603050405020304" pitchFamily="18" charset="0"/>
                <a:cs typeface="Times New Roman" panose="02020603050405020304" pitchFamily="18" charset="0"/>
              </a:rPr>
              <a:t>работы с детьми позволяет отметить, что именно нетрадиционные техники рисования  создают на занятиях атмосферу непринужденности, открытости, раскованности, развивают инициативу, самостоятельность, повышают активность, создают эмоционально положительное отношение к деятельности. Успешность художественно-эстетической деятельности определяется увлеченностью и способностью детей свободно использовать приобретенные знания, умения и навыки в самом процессе деятельности и находить оригинальные решения поставленных задач. У детей постоянно развивается творческое, гибкое мышление, фантазия и воображение. Творческий поиск посредством изысканий в конкретном виде деятельности приводит к положительным результатам.</a:t>
            </a:r>
          </a:p>
          <a:p>
            <a:r>
              <a:rPr lang="ru-RU" dirty="0" smtClean="0">
                <a:solidFill>
                  <a:schemeClr val="accent3">
                    <a:lumMod val="50000"/>
                  </a:schemeClr>
                </a:solidFill>
                <a:latin typeface="Times New Roman" panose="02020603050405020304" pitchFamily="18" charset="0"/>
                <a:cs typeface="Times New Roman" panose="02020603050405020304" pitchFamily="18" charset="0"/>
              </a:rPr>
              <a:t>   На </a:t>
            </a:r>
            <a:r>
              <a:rPr lang="ru-RU" dirty="0">
                <a:solidFill>
                  <a:schemeClr val="accent3">
                    <a:lumMod val="50000"/>
                  </a:schemeClr>
                </a:solidFill>
                <a:latin typeface="Times New Roman" panose="02020603050405020304" pitchFamily="18" charset="0"/>
                <a:cs typeface="Times New Roman" panose="02020603050405020304" pitchFamily="18" charset="0"/>
              </a:rPr>
              <a:t>мой взгляд, именно в изобразительной деятельности мы достигаем более полной реализации человеком самого себя, своих способностей и возможностей, где возможно более полное при этом самовыражение и самораскрытие. Все это говорит о развитии творческой, самостоятельной, активно мыслящей, инициативной личности.</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9715692">
            <a:off x="1078040" y="3802305"/>
            <a:ext cx="8443891" cy="923330"/>
          </a:xfrm>
          <a:prstGeom prst="rect">
            <a:avLst/>
          </a:prstGeom>
          <a:noFill/>
        </p:spPr>
        <p:txBody>
          <a:bodyPr>
            <a:spAutoFit/>
          </a:bodyPr>
          <a:lstStyle/>
          <a:p>
            <a:pPr algn="ctr">
              <a:defRPr/>
            </a:pPr>
            <a:r>
              <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Спасибо за внимание!</a:t>
            </a:r>
          </a:p>
        </p:txBody>
      </p:sp>
      <p:pic>
        <p:nvPicPr>
          <p:cNvPr id="4" name="Picture 2" descr="http://3.bp.blogspot.com/-FFTbrCWnu_Q/Vd1QYaDM2BI/AAAAAAAAEmg/Ip0gSM879vU/s1600/smi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5343230" cy="3941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Заголовок 1"/>
          <p:cNvSpPr>
            <a:spLocks noGrp="1"/>
          </p:cNvSpPr>
          <p:nvPr>
            <p:ph idx="1"/>
          </p:nvPr>
        </p:nvSpPr>
        <p:spPr>
          <a:xfrm>
            <a:off x="1295400" y="188913"/>
            <a:ext cx="7559675" cy="6264275"/>
          </a:xfrm>
        </p:spPr>
        <p:txBody>
          <a:bodyPr/>
          <a:lstStyle/>
          <a:p>
            <a:pPr indent="358775">
              <a:buFont typeface="Wingdings 2" pitchFamily="18" charset="2"/>
              <a:buNone/>
            </a:pPr>
            <a:r>
              <a:rPr lang="ru-RU" sz="2400" dirty="0" smtClean="0">
                <a:latin typeface="Times New Roman" pitchFamily="18" charset="0"/>
                <a:cs typeface="Times New Roman" pitchFamily="18" charset="0"/>
              </a:rPr>
              <a:t>         Современные дети активно участвуют виртуальном мире. В то же время у них наблюдается снижение интереса к окружающему, в детском сознание стирается грани между добром и злом, красивым и безобразным. Несомненно, основы развивающейся личности закладываются в детстве и существует опасность, что общество в будущем может получить бездуховное поколение, равнодушное к живописи, непонимающее музыку, поэзию.  Поэтому сегодня  эстетическое развитие выходит на первый план, есть необходимость в пересмотре его идей, поиске новых подходов, позволяющих выстраивать процесс эстетического развития в соответствии с интересами ребенка, его потребностями, способностями, мотивами деятельности.</a:t>
            </a:r>
          </a:p>
          <a:p>
            <a:pPr indent="358775">
              <a:buFont typeface="Wingdings 2" pitchFamily="18" charset="2"/>
              <a:buNone/>
            </a:pPr>
            <a:endParaRPr lang="ru-RU" sz="24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331913" y="333375"/>
            <a:ext cx="7559675" cy="719138"/>
          </a:xfrm>
        </p:spPr>
        <p:txBody>
          <a:bodyPr/>
          <a:lstStyle/>
          <a:p>
            <a:r>
              <a:rPr lang="ru-RU" sz="1800" dirty="0" smtClean="0">
                <a:solidFill>
                  <a:schemeClr val="hlink"/>
                </a:solidFill>
                <a:effectLst>
                  <a:outerShdw blurRad="38100" dist="38100" dir="2700000" algn="tl">
                    <a:srgbClr val="C0C0C0"/>
                  </a:outerShdw>
                </a:effectLst>
                <a:latin typeface="Times New Roman" pitchFamily="18" charset="0"/>
                <a:cs typeface="Arial" charset="0"/>
              </a:rPr>
              <a:t>Реализация художественно-эстетического развития детей дошкольного возраста в ФГОС</a:t>
            </a:r>
          </a:p>
        </p:txBody>
      </p:sp>
      <p:sp>
        <p:nvSpPr>
          <p:cNvPr id="4099" name="Текст 2"/>
          <p:cNvSpPr>
            <a:spLocks noGrp="1"/>
          </p:cNvSpPr>
          <p:nvPr>
            <p:ph type="body" sz="quarter" idx="10"/>
          </p:nvPr>
        </p:nvSpPr>
        <p:spPr>
          <a:xfrm>
            <a:off x="1295400" y="1412776"/>
            <a:ext cx="7559675" cy="5075337"/>
          </a:xfrm>
        </p:spPr>
        <p:txBody>
          <a:bodyPr/>
          <a:lstStyle/>
          <a:p>
            <a:pPr>
              <a:buFont typeface="Wingdings 2" pitchFamily="18" charset="2"/>
              <a:buChar char="·"/>
            </a:pPr>
            <a:r>
              <a:rPr lang="ru-RU" sz="1800" b="1" dirty="0" smtClean="0">
                <a:effectLst>
                  <a:outerShdw blurRad="38100" dist="38100" dir="2700000" algn="tl">
                    <a:srgbClr val="C0C0C0"/>
                  </a:outerShdw>
                </a:effectLst>
                <a:latin typeface="Times New Roman" pitchFamily="18" charset="0"/>
                <a:cs typeface="Arial" charset="0"/>
              </a:rPr>
              <a:t>Художественно-эстетическое развитие</a:t>
            </a:r>
            <a:r>
              <a:rPr lang="ru-RU" sz="1800" dirty="0" smtClean="0">
                <a:effectLst>
                  <a:outerShdw blurRad="38100" dist="38100" dir="2700000" algn="tl">
                    <a:srgbClr val="C0C0C0"/>
                  </a:outerShdw>
                </a:effectLst>
                <a:latin typeface="Times New Roman" pitchFamily="18" charset="0"/>
                <a:cs typeface="Arial" charset="0"/>
              </a:rPr>
              <a:t> 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 становление эстетического отношения к окружающему миру; формирование элементарных представлений о видах искусства; восприятие музыки, художественной литературы, фольклора; стимулирование сопереживания персонажам художественных произведений; реализацию </a:t>
            </a:r>
            <a:r>
              <a:rPr lang="ru-RU" sz="1800" i="1" dirty="0" smtClean="0">
                <a:effectLst>
                  <a:outerShdw blurRad="38100" dist="38100" dir="2700000" algn="tl">
                    <a:srgbClr val="C0C0C0"/>
                  </a:outerShdw>
                </a:effectLst>
                <a:latin typeface="Times New Roman" pitchFamily="18" charset="0"/>
                <a:cs typeface="Arial" charset="0"/>
              </a:rPr>
              <a:t>самостоятельной творческой деятельности</a:t>
            </a:r>
            <a:r>
              <a:rPr lang="ru-RU" sz="1800" dirty="0" smtClean="0">
                <a:effectLst>
                  <a:outerShdw blurRad="38100" dist="38100" dir="2700000" algn="tl">
                    <a:srgbClr val="C0C0C0"/>
                  </a:outerShdw>
                </a:effectLst>
                <a:latin typeface="Times New Roman" pitchFamily="18" charset="0"/>
                <a:cs typeface="Arial" charset="0"/>
              </a:rPr>
              <a:t> детей (изобразительной, конструктивно-модельной, музыкальной и др.). А самостоятельность это есть ни что иное как</a:t>
            </a:r>
            <a:r>
              <a:rPr lang="ru-RU" sz="1800" i="1" dirty="0" smtClean="0">
                <a:effectLst>
                  <a:outerShdw blurRad="38100" dist="38100" dir="2700000" algn="tl">
                    <a:srgbClr val="C0C0C0"/>
                  </a:outerShdw>
                </a:effectLst>
                <a:latin typeface="Times New Roman" pitchFamily="18" charset="0"/>
                <a:cs typeface="Arial" charset="0"/>
              </a:rPr>
              <a:t> </a:t>
            </a:r>
            <a:r>
              <a:rPr lang="ru-RU" sz="1800" dirty="0" smtClean="0">
                <a:effectLst>
                  <a:outerShdw blurRad="38100" dist="38100" dir="2700000" algn="tl">
                    <a:srgbClr val="C0C0C0"/>
                  </a:outerShdw>
                </a:effectLst>
                <a:latin typeface="Times New Roman" pitchFamily="18" charset="0"/>
                <a:cs typeface="Arial" charset="0"/>
              </a:rPr>
              <a:t>обобщенное свойство личности, проявляющееся в  инициативности, критичности, адекватной самооценке и чувстве личной ответственности за свою деятельность и поведение.</a:t>
            </a:r>
            <a:r>
              <a:rPr lang="ru-RU" sz="1800" i="1" dirty="0" smtClean="0">
                <a:effectLst>
                  <a:outerShdw blurRad="38100" dist="38100" dir="2700000" algn="tl">
                    <a:srgbClr val="C0C0C0"/>
                  </a:outerShdw>
                </a:effectLst>
                <a:latin typeface="Times New Roman" pitchFamily="18" charset="0"/>
                <a:cs typeface="Arial" charset="0"/>
              </a:rPr>
              <a:t> А инициативность - это </a:t>
            </a:r>
            <a:r>
              <a:rPr lang="ru-RU" sz="1800" dirty="0" smtClean="0">
                <a:effectLst>
                  <a:outerShdw blurRad="38100" dist="38100" dir="2700000" algn="tl">
                    <a:srgbClr val="C0C0C0"/>
                  </a:outerShdw>
                </a:effectLst>
                <a:latin typeface="Times New Roman" pitchFamily="18" charset="0"/>
                <a:cs typeface="Arial" charset="0"/>
              </a:rPr>
              <a:t>частный случай самостоятельности, стремление к инициативе, изменение форм деятельности или уклада жизни. Это мотивационное качество, рассматривается и как волевая характеристика поведения человека. </a:t>
            </a:r>
          </a:p>
          <a:p>
            <a:endParaRPr lang="ru-RU" sz="1600" dirty="0" smtClean="0">
              <a:latin typeface="Times New Roman" pitchFamily="18"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3"/>
          <p:cNvSpPr>
            <a:spLocks noGrp="1"/>
          </p:cNvSpPr>
          <p:nvPr>
            <p:ph type="title"/>
          </p:nvPr>
        </p:nvSpPr>
        <p:spPr>
          <a:xfrm>
            <a:off x="1404938" y="296863"/>
            <a:ext cx="7235825" cy="1944687"/>
          </a:xfrm>
        </p:spPr>
        <p:txBody>
          <a:bodyPr/>
          <a:lstStyle/>
          <a:p>
            <a:r>
              <a:rPr lang="ru-RU" sz="2000" b="1" dirty="0" smtClean="0">
                <a:solidFill>
                  <a:schemeClr val="hlink"/>
                </a:solidFill>
                <a:effectLst>
                  <a:outerShdw blurRad="38100" dist="38100" dir="2700000" algn="tl">
                    <a:srgbClr val="C0C0C0"/>
                  </a:outerShdw>
                </a:effectLst>
                <a:latin typeface="Times New Roman" pitchFamily="18" charset="0"/>
                <a:cs typeface="Arial" charset="0"/>
              </a:rPr>
              <a:t>На реализацию содержания художественно- эстетического развития направлены следующие виды детской деятельности :</a:t>
            </a:r>
          </a:p>
        </p:txBody>
      </p:sp>
      <p:sp>
        <p:nvSpPr>
          <p:cNvPr id="5123" name="Текст 4"/>
          <p:cNvSpPr>
            <a:spLocks noGrp="1"/>
          </p:cNvSpPr>
          <p:nvPr>
            <p:ph type="body" sz="quarter" idx="10"/>
          </p:nvPr>
        </p:nvSpPr>
        <p:spPr>
          <a:xfrm>
            <a:off x="1295400" y="2420938"/>
            <a:ext cx="7559675" cy="4030662"/>
          </a:xfrm>
        </p:spPr>
        <p:txBody>
          <a:bodyPr/>
          <a:lstStyle/>
          <a:p>
            <a:pPr indent="358775" eaLnBrk="1" hangingPunct="1">
              <a:buSzTx/>
            </a:pPr>
            <a:r>
              <a:rPr lang="ru-RU" sz="2000" dirty="0" smtClean="0">
                <a:effectLst>
                  <a:outerShdw blurRad="38100" dist="38100" dir="2700000" algn="tl">
                    <a:srgbClr val="C0C0C0"/>
                  </a:outerShdw>
                </a:effectLst>
                <a:latin typeface="Arial" charset="0"/>
                <a:cs typeface="Arial" charset="0"/>
              </a:rPr>
              <a:t>изобразительная (рисование, лепка, аппликация);</a:t>
            </a:r>
          </a:p>
          <a:p>
            <a:pPr indent="358775" eaLnBrk="1" hangingPunct="1">
              <a:buSzTx/>
            </a:pPr>
            <a:r>
              <a:rPr lang="ru-RU" sz="2000" dirty="0" smtClean="0">
                <a:effectLst>
                  <a:outerShdw blurRad="38100" dist="38100" dir="2700000" algn="tl">
                    <a:srgbClr val="C0C0C0"/>
                  </a:outerShdw>
                </a:effectLst>
                <a:latin typeface="Arial" charset="0"/>
                <a:cs typeface="Arial" charset="0"/>
              </a:rPr>
              <a:t>музыкальная (восприятие и понимание музыкальных произведений, пение, музыкально- ритмические движения, игры на детских музыкальных инструментах); </a:t>
            </a:r>
          </a:p>
          <a:p>
            <a:pPr indent="358775" eaLnBrk="1" hangingPunct="1">
              <a:buSzTx/>
            </a:pPr>
            <a:r>
              <a:rPr lang="ru-RU" sz="2000" dirty="0" smtClean="0">
                <a:effectLst>
                  <a:outerShdw blurRad="38100" dist="38100" dir="2700000" algn="tl">
                    <a:srgbClr val="C0C0C0"/>
                  </a:outerShdw>
                </a:effectLst>
                <a:latin typeface="Arial" charset="0"/>
                <a:cs typeface="Arial" charset="0"/>
              </a:rPr>
              <a:t>восприятие художественной литературы    и фольклора;</a:t>
            </a:r>
          </a:p>
          <a:p>
            <a:pPr indent="358775" eaLnBrk="1" hangingPunct="1">
              <a:buSzTx/>
            </a:pPr>
            <a:r>
              <a:rPr lang="ru-RU" sz="2000" dirty="0" smtClean="0">
                <a:effectLst>
                  <a:outerShdw blurRad="38100" dist="38100" dir="2700000" algn="tl">
                    <a:srgbClr val="C0C0C0"/>
                  </a:outerShdw>
                </a:effectLst>
                <a:latin typeface="Arial" charset="0"/>
                <a:cs typeface="Arial" charset="0"/>
              </a:rPr>
              <a:t>конструирование из разного материала (строительного материала, конструкторов, модулей, бумаги, природного материала и др.).</a:t>
            </a:r>
            <a:endParaRPr lang="ru-RU" sz="2000"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1295400" y="368300"/>
            <a:ext cx="7559675" cy="1116013"/>
          </a:xfrm>
        </p:spPr>
        <p:txBody>
          <a:bodyPr/>
          <a:lstStyle/>
          <a:p>
            <a:r>
              <a:rPr lang="ru-RU" sz="1800" b="1" dirty="0" smtClean="0">
                <a:solidFill>
                  <a:schemeClr val="hlink"/>
                </a:solidFill>
                <a:latin typeface="Times New Roman" pitchFamily="18" charset="0"/>
                <a:cs typeface="Arial" charset="0"/>
              </a:rPr>
              <a:t>Художественно-эстетическое  развитие может осуществляться успешно, если будет выполняться принципы :</a:t>
            </a:r>
          </a:p>
        </p:txBody>
      </p:sp>
      <p:sp>
        <p:nvSpPr>
          <p:cNvPr id="14338" name="Содержимое 3"/>
          <p:cNvSpPr>
            <a:spLocks noGrp="1"/>
          </p:cNvSpPr>
          <p:nvPr>
            <p:ph idx="1"/>
          </p:nvPr>
        </p:nvSpPr>
        <p:spPr>
          <a:xfrm>
            <a:off x="1368425" y="1412874"/>
            <a:ext cx="7019999" cy="5040462"/>
          </a:xfrm>
        </p:spPr>
        <p:txBody>
          <a:bodyPr>
            <a:normAutofit lnSpcReduction="10000"/>
          </a:bodyPr>
          <a:lstStyle/>
          <a:p>
            <a:pPr indent="358775"/>
            <a:r>
              <a:rPr lang="ru-RU" sz="1800" dirty="0" smtClean="0">
                <a:latin typeface="Times New Roman" pitchFamily="18" charset="0"/>
                <a:cs typeface="Times New Roman" pitchFamily="18" charset="0"/>
              </a:rPr>
              <a:t>систематичности и последовательности;</a:t>
            </a:r>
          </a:p>
          <a:p>
            <a:pPr indent="358775"/>
            <a:r>
              <a:rPr lang="ru-RU" sz="1800" dirty="0" smtClean="0">
                <a:latin typeface="Times New Roman" pitchFamily="18" charset="0"/>
                <a:cs typeface="Times New Roman" pitchFamily="18" charset="0"/>
              </a:rPr>
              <a:t>наглядности;</a:t>
            </a:r>
          </a:p>
          <a:p>
            <a:pPr indent="358775"/>
            <a:r>
              <a:rPr lang="ru-RU" sz="1800" dirty="0" smtClean="0">
                <a:latin typeface="Times New Roman" pitchFamily="18" charset="0"/>
                <a:cs typeface="Times New Roman" pitchFamily="18" charset="0"/>
              </a:rPr>
              <a:t>доступности;</a:t>
            </a:r>
          </a:p>
          <a:p>
            <a:pPr indent="358775"/>
            <a:r>
              <a:rPr lang="ru-RU" sz="1800" dirty="0" smtClean="0">
                <a:latin typeface="Times New Roman" pitchFamily="18" charset="0"/>
                <a:cs typeface="Times New Roman" pitchFamily="18" charset="0"/>
              </a:rPr>
              <a:t>личностно-ориентированного подхода;</a:t>
            </a:r>
          </a:p>
          <a:p>
            <a:pPr indent="358775"/>
            <a:r>
              <a:rPr lang="ru-RU" sz="1800" dirty="0" smtClean="0">
                <a:latin typeface="Times New Roman" pitchFamily="18" charset="0"/>
                <a:cs typeface="Times New Roman" pitchFamily="18" charset="0"/>
              </a:rPr>
              <a:t>связи теории с практикой;</a:t>
            </a:r>
          </a:p>
          <a:p>
            <a:pPr indent="358775"/>
            <a:r>
              <a:rPr lang="ru-RU" sz="1800" dirty="0" smtClean="0">
                <a:latin typeface="Times New Roman" pitchFamily="18" charset="0"/>
                <a:cs typeface="Times New Roman" pitchFamily="18" charset="0"/>
              </a:rPr>
              <a:t>сознательности и активности;</a:t>
            </a:r>
          </a:p>
          <a:p>
            <a:pPr indent="358775"/>
            <a:r>
              <a:rPr lang="ru-RU" sz="1800" dirty="0" smtClean="0">
                <a:latin typeface="Times New Roman" pitchFamily="18" charset="0"/>
                <a:cs typeface="Times New Roman" pitchFamily="18" charset="0"/>
              </a:rPr>
              <a:t>творчества и самостоятельности.</a:t>
            </a:r>
          </a:p>
          <a:p>
            <a:pPr indent="358775" algn="ctr">
              <a:buFont typeface="Wingdings 2" pitchFamily="18" charset="2"/>
              <a:buNone/>
            </a:pPr>
            <a:r>
              <a:rPr lang="ru-RU" sz="1800" dirty="0" smtClean="0">
                <a:latin typeface="Times New Roman" pitchFamily="18" charset="0"/>
                <a:cs typeface="Times New Roman" pitchFamily="18" charset="0"/>
              </a:rPr>
              <a:t>              </a:t>
            </a:r>
            <a:r>
              <a:rPr lang="ru-RU" sz="1800" b="1" dirty="0" smtClean="0">
                <a:solidFill>
                  <a:schemeClr val="hlink"/>
                </a:solidFill>
                <a:latin typeface="Times New Roman" pitchFamily="18" charset="0"/>
                <a:cs typeface="Times New Roman" pitchFamily="18" charset="0"/>
              </a:rPr>
              <a:t>Методы обучения и развития творчества:</a:t>
            </a:r>
          </a:p>
          <a:p>
            <a:pPr indent="358775">
              <a:buFont typeface="Wingdings" pitchFamily="2" charset="2"/>
              <a:buChar char="§"/>
            </a:pPr>
            <a:r>
              <a:rPr lang="ru-RU" sz="1600" dirty="0" smtClean="0">
                <a:latin typeface="Times New Roman" pitchFamily="18" charset="0"/>
                <a:cs typeface="Times New Roman" pitchFamily="18" charset="0"/>
              </a:rPr>
              <a:t>эмоциональная насыщенность окружения;</a:t>
            </a:r>
          </a:p>
          <a:p>
            <a:pPr indent="358775">
              <a:buFont typeface="Wingdings" pitchFamily="2" charset="2"/>
              <a:buChar char="§"/>
            </a:pPr>
            <a:r>
              <a:rPr lang="ru-RU" sz="1600" dirty="0" smtClean="0">
                <a:latin typeface="Times New Roman" pitchFamily="18" charset="0"/>
                <a:cs typeface="Times New Roman" pitchFamily="18" charset="0"/>
              </a:rPr>
              <a:t>мотивирование детской деятельности;</a:t>
            </a:r>
            <a:r>
              <a:rPr lang="ru-RU" sz="1600" b="1" dirty="0" smtClean="0"/>
              <a:t> </a:t>
            </a:r>
          </a:p>
          <a:p>
            <a:pPr indent="358775">
              <a:buFont typeface="Wingdings" pitchFamily="2" charset="2"/>
              <a:buChar char="§"/>
            </a:pPr>
            <a:r>
              <a:rPr lang="ru-RU" sz="1600" b="1" i="1" dirty="0" smtClean="0"/>
              <a:t>поощрение инициативы ребенка, а взрослый лишь посредник, который поощряет эту инициативу </a:t>
            </a:r>
            <a:endParaRPr lang="ru-RU" sz="1600" b="1" i="1" dirty="0" smtClean="0">
              <a:latin typeface="Times New Roman" pitchFamily="18" charset="0"/>
              <a:cs typeface="Times New Roman" pitchFamily="18" charset="0"/>
            </a:endParaRPr>
          </a:p>
          <a:p>
            <a:pPr indent="358775">
              <a:buFont typeface="Wingdings" pitchFamily="2" charset="2"/>
              <a:buChar char="§"/>
            </a:pPr>
            <a:r>
              <a:rPr lang="ru-RU" sz="1600" dirty="0" smtClean="0">
                <a:latin typeface="Times New Roman" pitchFamily="18" charset="0"/>
                <a:cs typeface="Times New Roman" pitchFamily="18" charset="0"/>
              </a:rPr>
              <a:t>прогнозирование(умение рассматривать предметы и явления в движении - прошлое, настоящее и будущее);</a:t>
            </a:r>
          </a:p>
          <a:p>
            <a:pPr indent="358775">
              <a:buFont typeface="Wingdings" pitchFamily="2" charset="2"/>
              <a:buChar char="§"/>
            </a:pPr>
            <a:r>
              <a:rPr lang="ru-RU" sz="1600" dirty="0" smtClean="0">
                <a:latin typeface="Times New Roman" pitchFamily="18" charset="0"/>
                <a:cs typeface="Times New Roman" pitchFamily="18" charset="0"/>
              </a:rPr>
              <a:t>неясные знания(догадки);</a:t>
            </a:r>
          </a:p>
          <a:p>
            <a:pPr indent="358775">
              <a:buFont typeface="Wingdings" pitchFamily="2" charset="2"/>
              <a:buChar char="§"/>
            </a:pPr>
            <a:r>
              <a:rPr lang="ru-RU" sz="1600" dirty="0" smtClean="0">
                <a:latin typeface="Times New Roman" pitchFamily="18" charset="0"/>
                <a:cs typeface="Times New Roman" pitchFamily="18" charset="0"/>
              </a:rPr>
              <a:t>музыка;</a:t>
            </a:r>
          </a:p>
          <a:p>
            <a:pPr indent="358775">
              <a:buFont typeface="Wingdings" pitchFamily="2" charset="2"/>
              <a:buChar char="§"/>
            </a:pPr>
            <a:r>
              <a:rPr lang="ru-RU" sz="1600" dirty="0" smtClean="0">
                <a:latin typeface="Times New Roman" pitchFamily="18" charset="0"/>
                <a:cs typeface="Times New Roman" pitchFamily="18" charset="0"/>
              </a:rPr>
              <a:t>предположения(гипотезы). </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p:cNvSpPr>
          <p:nvPr>
            <p:ph type="title"/>
          </p:nvPr>
        </p:nvSpPr>
        <p:spPr>
          <a:xfrm>
            <a:off x="1296988" y="296863"/>
            <a:ext cx="4822825" cy="576262"/>
          </a:xfrm>
        </p:spPr>
        <p:txBody>
          <a:bodyPr/>
          <a:lstStyle/>
          <a:p>
            <a:r>
              <a:rPr lang="ru-RU" sz="2000" b="1" dirty="0" smtClean="0">
                <a:cs typeface="Arial" charset="0"/>
              </a:rPr>
              <a:t>А так же:</a:t>
            </a:r>
          </a:p>
        </p:txBody>
      </p:sp>
      <p:sp>
        <p:nvSpPr>
          <p:cNvPr id="33798" name="Rectangle 6"/>
          <p:cNvSpPr>
            <a:spLocks noGrp="1"/>
          </p:cNvSpPr>
          <p:nvPr>
            <p:ph idx="1"/>
          </p:nvPr>
        </p:nvSpPr>
        <p:spPr>
          <a:xfrm>
            <a:off x="1223963" y="692696"/>
            <a:ext cx="7559675" cy="5256584"/>
          </a:xfrm>
        </p:spPr>
        <p:txBody>
          <a:bodyPr>
            <a:normAutofit fontScale="92500" lnSpcReduction="10000"/>
          </a:bodyPr>
          <a:lstStyle/>
          <a:p>
            <a:pPr indent="358775"/>
            <a:r>
              <a:rPr lang="ru-RU" sz="1800" dirty="0" smtClean="0">
                <a:cs typeface="Arial" charset="0"/>
              </a:rPr>
              <a:t>необычные материалы</a:t>
            </a:r>
          </a:p>
          <a:p>
            <a:pPr indent="358775"/>
            <a:r>
              <a:rPr lang="ru-RU" sz="1800" dirty="0" smtClean="0">
                <a:cs typeface="Arial" charset="0"/>
              </a:rPr>
              <a:t>разнообразные оригинальные техники</a:t>
            </a:r>
            <a:r>
              <a:rPr lang="ru-RU" sz="1800" b="1" dirty="0" smtClean="0">
                <a:cs typeface="Arial" charset="0"/>
              </a:rPr>
              <a:t> </a:t>
            </a:r>
          </a:p>
          <a:p>
            <a:pPr indent="358775"/>
            <a:r>
              <a:rPr lang="ru-RU" sz="1800" dirty="0" smtClean="0">
                <a:cs typeface="Arial" charset="0"/>
              </a:rPr>
              <a:t> музыкальное сопровождение, чтение художественной литературы и т. д. </a:t>
            </a:r>
          </a:p>
          <a:p>
            <a:pPr indent="358775"/>
            <a:r>
              <a:rPr lang="ru-RU" sz="1800" dirty="0" smtClean="0">
                <a:cs typeface="Arial" charset="0"/>
              </a:rPr>
              <a:t> презентации;</a:t>
            </a:r>
          </a:p>
          <a:p>
            <a:pPr indent="358775"/>
            <a:r>
              <a:rPr lang="ru-RU" sz="1800" dirty="0" smtClean="0">
                <a:cs typeface="Arial" charset="0"/>
              </a:rPr>
              <a:t> беседы;</a:t>
            </a:r>
          </a:p>
          <a:p>
            <a:pPr indent="358775"/>
            <a:r>
              <a:rPr lang="ru-RU" sz="1800" dirty="0" smtClean="0">
                <a:cs typeface="Arial" charset="0"/>
              </a:rPr>
              <a:t> наблюдения;</a:t>
            </a:r>
          </a:p>
          <a:p>
            <a:pPr indent="358775"/>
            <a:r>
              <a:rPr lang="ru-RU" sz="1800" dirty="0" smtClean="0">
                <a:cs typeface="Arial" charset="0"/>
              </a:rPr>
              <a:t> сюрпризный момент - любимый герой сказки или мультфильма приходит в гости и приглашает детей отправиться в путешествие;</a:t>
            </a:r>
          </a:p>
          <a:p>
            <a:pPr indent="358775"/>
            <a:r>
              <a:rPr lang="ru-RU" sz="1800" dirty="0" smtClean="0">
                <a:cs typeface="Arial" charset="0"/>
              </a:rPr>
              <a:t> просьба о помощи, ведь дети никогда не откажутся помочь, им важно почувствовать себя значимыми;</a:t>
            </a:r>
          </a:p>
          <a:p>
            <a:pPr indent="358775"/>
            <a:r>
              <a:rPr lang="ru-RU" sz="1800" dirty="0" smtClean="0">
                <a:cs typeface="Arial" charset="0"/>
              </a:rPr>
              <a:t> создание проблемной ситуации;</a:t>
            </a:r>
          </a:p>
          <a:p>
            <a:pPr indent="358775"/>
            <a:r>
              <a:rPr lang="ru-RU" sz="1800" dirty="0" smtClean="0">
                <a:cs typeface="Arial" charset="0"/>
              </a:rPr>
              <a:t> игры на развитие художественного воображения:</a:t>
            </a:r>
          </a:p>
          <a:p>
            <a:pPr indent="358775">
              <a:buFont typeface="Wingdings 2" pitchFamily="18" charset="2"/>
              <a:buNone/>
            </a:pPr>
            <a:r>
              <a:rPr lang="ru-RU" sz="1800" dirty="0" smtClean="0">
                <a:cs typeface="Arial" charset="0"/>
              </a:rPr>
              <a:t>«Расколдуй картинку», «На что это похоже», «Продолжи рисунок», «Волшебные картинки», «Дорисуй», «На что похожи наши ладошки», «Волшебные кляксы», «Волшебная ниточка», «О чем рассказала музыка», «Несуществующее животное или растение», «Цветные сказки», «Нарисуй настроение», «Закорючки», «Продолжи рисунок», «Представь себе», «Точка, точка».</a:t>
            </a:r>
          </a:p>
          <a:p>
            <a:pPr indent="358775">
              <a:lnSpc>
                <a:spcPct val="80000"/>
              </a:lnSpc>
            </a:pPr>
            <a:endParaRPr lang="ru-RU" sz="1800" dirty="0" smtClean="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idx="1"/>
          </p:nvPr>
        </p:nvSpPr>
        <p:spPr>
          <a:xfrm>
            <a:off x="1295400" y="620713"/>
            <a:ext cx="7559675" cy="5184775"/>
          </a:xfrm>
        </p:spPr>
        <p:txBody>
          <a:bodyPr>
            <a:normAutofit/>
          </a:bodyPr>
          <a:lstStyle/>
          <a:p>
            <a:pPr indent="358775" eaLnBrk="1" hangingPunct="1">
              <a:spcBef>
                <a:spcPct val="0"/>
              </a:spcBef>
              <a:buFontTx/>
              <a:buNone/>
            </a:pPr>
            <a:endParaRPr lang="ru-RU" sz="2400" dirty="0" smtClean="0">
              <a:latin typeface="Arial" charset="0"/>
              <a:cs typeface="Arial" charset="0"/>
            </a:endParaRPr>
          </a:p>
          <a:p>
            <a:pPr indent="358775" eaLnBrk="1" hangingPunct="1">
              <a:spcBef>
                <a:spcPct val="0"/>
              </a:spcBef>
              <a:buFontTx/>
              <a:buNone/>
            </a:pPr>
            <a:r>
              <a:rPr lang="ru-RU" sz="1800" dirty="0" smtClean="0">
                <a:latin typeface="Times New Roman" pitchFamily="18" charset="0"/>
                <a:cs typeface="Times New Roman" pitchFamily="18" charset="0"/>
              </a:rPr>
              <a:t>Необходимым условием развития инициативного поведения является воспитание его в условиях развивающего, не авторитарного общения, создания на занятиях атмосферы непринужденности, открытости, раскованности.</a:t>
            </a:r>
          </a:p>
          <a:p>
            <a:pPr indent="358775">
              <a:buFont typeface="Wingdings 2" pitchFamily="18" charset="2"/>
              <a:buNone/>
            </a:pPr>
            <a:r>
              <a:rPr lang="ru-RU" sz="1800" dirty="0" smtClean="0">
                <a:latin typeface="Times New Roman" pitchFamily="18" charset="0"/>
                <a:cs typeface="Times New Roman" pitchFamily="18" charset="0"/>
              </a:rPr>
              <a:t>Педагогическое общение, основанное на принципах любви, понимания, уважения, терпимости и упорядоченности деятельности, это обязательное  условие для полноценного развития позитивной свободы и самостоятельности и активности ребенка.</a:t>
            </a:r>
          </a:p>
          <a:p>
            <a:pPr indent="358775" algn="ctr">
              <a:buFont typeface="Wingdings 2" pitchFamily="18" charset="2"/>
              <a:buNone/>
            </a:pPr>
            <a: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t>Целевые ориентиры на этапе завершения</a:t>
            </a:r>
            <a:b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br>
            <a: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t>дошкольного образования:</a:t>
            </a:r>
            <a:endParaRPr lang="ru-RU" sz="1800" dirty="0" smtClean="0">
              <a:latin typeface="Times New Roman" pitchFamily="18" charset="0"/>
              <a:cs typeface="Times New Roman" pitchFamily="18" charset="0"/>
            </a:endParaRPr>
          </a:p>
          <a:p>
            <a:pPr indent="358775" eaLnBrk="1" hangingPunct="1"/>
            <a:r>
              <a:rPr lang="ru-RU" sz="1800" dirty="0" smtClean="0">
                <a:effectLst>
                  <a:outerShdw blurRad="38100" dist="38100" dir="2700000" algn="tl">
                    <a:srgbClr val="C0C0C0"/>
                  </a:outerShdw>
                </a:effectLst>
                <a:latin typeface="Times New Roman" pitchFamily="18" charset="0"/>
                <a:cs typeface="Times New Roman" pitchFamily="18" charset="0"/>
              </a:rPr>
              <a:t>ребенок овладевает основными культурными способами деятельности, проявляет </a:t>
            </a:r>
            <a:r>
              <a:rPr lang="ru-RU" sz="1800" i="1" dirty="0" smtClean="0">
                <a:effectLst>
                  <a:outerShdw blurRad="38100" dist="38100" dir="2700000" algn="tl">
                    <a:srgbClr val="C0C0C0"/>
                  </a:outerShdw>
                </a:effectLst>
                <a:latin typeface="Times New Roman" pitchFamily="18" charset="0"/>
                <a:cs typeface="Times New Roman" pitchFamily="18" charset="0"/>
              </a:rPr>
              <a:t>инициативу и самостоятельность</a:t>
            </a:r>
            <a:r>
              <a:rPr lang="ru-RU" sz="1800" dirty="0" smtClean="0">
                <a:effectLst>
                  <a:outerShdw blurRad="38100" dist="38100" dir="2700000" algn="tl">
                    <a:srgbClr val="C0C0C0"/>
                  </a:outerShdw>
                </a:effectLst>
                <a:latin typeface="Times New Roman" pitchFamily="18" charset="0"/>
                <a:cs typeface="Times New Roman" pitchFamily="18" charset="0"/>
              </a:rPr>
              <a:t> в разных видах деятельности - игре, общении, познавательно-исследовательской деятельности, конструировании, художественно-эстетической деятельности и др.; </a:t>
            </a:r>
          </a:p>
          <a:p>
            <a:pPr indent="358775" eaLnBrk="1" hangingPunct="1"/>
            <a:r>
              <a:rPr lang="ru-RU" sz="1800" dirty="0" smtClean="0">
                <a:effectLst>
                  <a:outerShdw blurRad="38100" dist="38100" dir="2700000" algn="tl">
                    <a:srgbClr val="C0C0C0"/>
                  </a:outerShdw>
                </a:effectLst>
                <a:latin typeface="Times New Roman" pitchFamily="18" charset="0"/>
                <a:cs typeface="Times New Roman" pitchFamily="18" charset="0"/>
              </a:rPr>
              <a:t>ребенок обладает развитым воображением, которое реализуется в разных видах деятельности. </a:t>
            </a:r>
          </a:p>
          <a:p>
            <a:pPr indent="358775" eaLnBrk="1" hangingPunct="1">
              <a:spcBef>
                <a:spcPct val="0"/>
              </a:spcBef>
              <a:buFontTx/>
              <a:buNone/>
            </a:pPr>
            <a:endParaRPr lang="ru-RU" sz="1600"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idx="1"/>
          </p:nvPr>
        </p:nvSpPr>
        <p:spPr>
          <a:xfrm>
            <a:off x="1187624" y="476672"/>
            <a:ext cx="7559675" cy="6086624"/>
          </a:xfrm>
        </p:spPr>
        <p:txBody>
          <a:bodyPr>
            <a:normAutofit/>
          </a:bodyPr>
          <a:lstStyle/>
          <a:p>
            <a:pPr indent="358775">
              <a:buFont typeface="Wingdings 2" pitchFamily="18" charset="2"/>
              <a:buNone/>
            </a:pPr>
            <a:r>
              <a:rPr lang="ru-RU" sz="1600" dirty="0" smtClean="0">
                <a:solidFill>
                  <a:srgbClr val="336600"/>
                </a:solidFill>
                <a:latin typeface="Arial" pitchFamily="34" charset="0"/>
              </a:rPr>
              <a:t>Интегрированное занятие: «Ёжик в осеннем лесу»</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53" y="908720"/>
            <a:ext cx="3803915" cy="288032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908720"/>
            <a:ext cx="3960440" cy="285825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107457"/>
            <a:ext cx="3168352" cy="2592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idx="1"/>
          </p:nvPr>
        </p:nvSpPr>
        <p:spPr>
          <a:xfrm>
            <a:off x="1187624" y="116632"/>
            <a:ext cx="7559675" cy="6265863"/>
          </a:xfrm>
        </p:spPr>
        <p:txBody>
          <a:bodyPr/>
          <a:lstStyle/>
          <a:p>
            <a:pPr indent="358775" eaLnBrk="1" hangingPunct="1">
              <a:buFont typeface="Wingdings 2" pitchFamily="18" charset="2"/>
              <a:buNone/>
            </a:pPr>
            <a:endParaRPr lang="ru-RU" sz="2400" dirty="0" smtClean="0">
              <a:cs typeface="Arial" charset="0"/>
            </a:endParaRPr>
          </a:p>
          <a:p>
            <a:pPr indent="358775" eaLnBrk="1" hangingPunct="1">
              <a:buFont typeface="Wingdings 2" pitchFamily="18" charset="2"/>
              <a:buNone/>
            </a:pPr>
            <a:endParaRPr lang="ru-RU" dirty="0" smtClean="0">
              <a:cs typeface="Arial" charset="0"/>
            </a:endParaRPr>
          </a:p>
          <a:p>
            <a:pPr indent="358775" eaLnBrk="1" hangingPunct="1">
              <a:buFont typeface="Wingdings 2" pitchFamily="18" charset="2"/>
              <a:buNone/>
            </a:pPr>
            <a:endParaRPr lang="ru-RU" dirty="0" smtClean="0">
              <a:cs typeface="Arial" charset="0"/>
            </a:endParaRPr>
          </a:p>
          <a:p>
            <a:pPr indent="358775" eaLnBrk="1" hangingPunct="1">
              <a:buFont typeface="Wingdings 2" pitchFamily="18" charset="2"/>
              <a:buNone/>
            </a:pPr>
            <a:endParaRPr lang="ru-RU" dirty="0" smtClean="0">
              <a:effectLst>
                <a:outerShdw blurRad="38100" dist="38100" dir="2700000" algn="tl">
                  <a:srgbClr val="C0C0C0"/>
                </a:outerShdw>
              </a:effectLst>
              <a:latin typeface="Times New Roman" pitchFamily="18" charset="0"/>
              <a:cs typeface="Arial"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255" y="188640"/>
            <a:ext cx="3456384" cy="280831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55" y="3347662"/>
            <a:ext cx="3527418" cy="280831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4271" y="3356992"/>
            <a:ext cx="3312368" cy="290263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911" y="186854"/>
            <a:ext cx="3553017" cy="2810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1">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новый">
      <a:majorFont>
        <a:latin typeface="Book Antiqua"/>
        <a:ea typeface=""/>
        <a:cs typeface=""/>
      </a:majorFont>
      <a:minorFont>
        <a:latin typeface="Book Antiqu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215</TotalTime>
  <Words>820</Words>
  <Application>Microsoft Office PowerPoint</Application>
  <PresentationFormat>Экран (4:3)</PresentationFormat>
  <Paragraphs>62</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Тема1</vt:lpstr>
      <vt:lpstr>/ХУДОЖЕСТВЕННО - ЭСТЕТИЧЕСКОм РАЗВИТИЕ ДЕТЕЙ В СТАРШЕЙ «А» ГРУППЕ </vt:lpstr>
      <vt:lpstr>Презентация PowerPoint</vt:lpstr>
      <vt:lpstr>Реализация художественно-эстетического развития детей дошкольного возраста в ФГОС</vt:lpstr>
      <vt:lpstr>На реализацию содержания художественно- эстетического развития направлены следующие виды детской деятельности :</vt:lpstr>
      <vt:lpstr>Художественно-эстетическое  развитие может осуществляться успешно, если будет выполняться принципы :</vt:lpstr>
      <vt:lpstr>А так же: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ПОДДЕРЖКА И РАЗВИТИЕ ИНИЦИАТИВЫ И АКТИВНОСТИ ДЕТЕЙ В  ХУДОЖЕСТВЕННО- ЭСТЕТИЧЕСКОЙ ДЕЯТЕЛЬНОСТИ</dc:title>
  <dc:creator>note</dc:creator>
  <cp:lastModifiedBy>мария</cp:lastModifiedBy>
  <cp:revision>24</cp:revision>
  <dcterms:created xsi:type="dcterms:W3CDTF">2014-11-23T04:42:27Z</dcterms:created>
  <dcterms:modified xsi:type="dcterms:W3CDTF">2015-11-12T09:26:58Z</dcterms:modified>
</cp:coreProperties>
</file>